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8"/>
    <p:sldId id="257" r:id="rId69"/>
    <p:sldId id="258" r:id="rId70"/>
    <p:sldId id="259" r:id="rId71"/>
    <p:sldId id="260" r:id="rId72"/>
    <p:sldId id="261" r:id="rId73"/>
    <p:sldId id="262" r:id="rId74"/>
    <p:sldId id="263" r:id="rId75"/>
    <p:sldId id="264" r:id="rId76"/>
    <p:sldId id="265" r:id="rId77"/>
    <p:sldId id="266" r:id="rId78"/>
    <p:sldId id="267" r:id="rId79"/>
    <p:sldId id="268" r:id="rId8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d Hat Display" charset="1" panose="02010503040201060303"/>
      <p:regular r:id="rId10"/>
    </p:embeddedFont>
    <p:embeddedFont>
      <p:font typeface="Red Hat Display Bold" charset="1" panose="02010803040201060303"/>
      <p:regular r:id="rId11"/>
    </p:embeddedFont>
    <p:embeddedFont>
      <p:font typeface="Red Hat Display Italics" charset="1" panose="020105030402010D0303"/>
      <p:regular r:id="rId12"/>
    </p:embeddedFont>
    <p:embeddedFont>
      <p:font typeface="Red Hat Display Bold Italics" charset="1" panose="020108030402010D0303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Bold" charset="1" panose="000006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Light Bold Italics" charset="1" panose="00000600000000000000"/>
      <p:regular r:id="rId17"/>
    </p:embeddedFont>
    <p:embeddedFont>
      <p:font typeface="TT Commons Pro" charset="1" panose="020B0103030102020204"/>
      <p:regular r:id="rId18"/>
    </p:embeddedFont>
    <p:embeddedFont>
      <p:font typeface="TT Commons Pro Bold" charset="1" panose="020B0103030102020204"/>
      <p:regular r:id="rId19"/>
    </p:embeddedFont>
    <p:embeddedFont>
      <p:font typeface="TT Commons Pro Italics" charset="1" panose="020B0103030102020204"/>
      <p:regular r:id="rId20"/>
    </p:embeddedFont>
    <p:embeddedFont>
      <p:font typeface="TT Commons Pro Bold Italics" charset="1" panose="020B0103030102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Agrandir Narrow" charset="1" panose="00000506000000000000"/>
      <p:regular r:id="rId26"/>
    </p:embeddedFont>
    <p:embeddedFont>
      <p:font typeface="Agrandir Narrow Bold" charset="1" panose="00000806000000000000"/>
      <p:regular r:id="rId27"/>
    </p:embeddedFont>
    <p:embeddedFont>
      <p:font typeface="Agrandir Narrow Italics" charset="1" panose="00000506000000000000"/>
      <p:regular r:id="rId28"/>
    </p:embeddedFont>
    <p:embeddedFont>
      <p:font typeface="Agrandir Narrow Bold Italics" charset="1" panose="00000806000000000000"/>
      <p:regular r:id="rId29"/>
    </p:embeddedFont>
    <p:embeddedFont>
      <p:font typeface="Agrandir Narrow Thin" charset="1" panose="00000206000000000000"/>
      <p:regular r:id="rId30"/>
    </p:embeddedFont>
    <p:embeddedFont>
      <p:font typeface="Agrandir Narrow Thin Italics" charset="1" panose="00000206000000000000"/>
      <p:regular r:id="rId31"/>
    </p:embeddedFont>
    <p:embeddedFont>
      <p:font typeface="Agrandir Narrow Medium" charset="1" panose="00000606000000000000"/>
      <p:regular r:id="rId32"/>
    </p:embeddedFont>
    <p:embeddedFont>
      <p:font typeface="Agrandir Narrow Medium Italics" charset="1" panose="00000606000000000000"/>
      <p:regular r:id="rId33"/>
    </p:embeddedFont>
    <p:embeddedFont>
      <p:font typeface="Agrandir Narrow Ultra-Bold" charset="1" panose="00000906000000000000"/>
      <p:regular r:id="rId34"/>
    </p:embeddedFont>
    <p:embeddedFont>
      <p:font typeface="Agrandir Narrow Ultra-Bold Italics" charset="1" panose="00000906000000000000"/>
      <p:regular r:id="rId35"/>
    </p:embeddedFont>
    <p:embeddedFont>
      <p:font typeface="Agrandir Narrow Heavy" charset="1" panose="00000A06000000000000"/>
      <p:regular r:id="rId36"/>
    </p:embeddedFont>
    <p:embeddedFont>
      <p:font typeface="Agrandir Narrow Heavy Italics" charset="1" panose="00000A06000000000000"/>
      <p:regular r:id="rId37"/>
    </p:embeddedFont>
    <p:embeddedFont>
      <p:font typeface="Open Sauce" charset="1" panose="00000500000000000000"/>
      <p:regular r:id="rId38"/>
    </p:embeddedFont>
    <p:embeddedFont>
      <p:font typeface="Open Sauce Bold" charset="1" panose="00000800000000000000"/>
      <p:regular r:id="rId39"/>
    </p:embeddedFont>
    <p:embeddedFont>
      <p:font typeface="Open Sauce Italics" charset="1" panose="00000500000000000000"/>
      <p:regular r:id="rId40"/>
    </p:embeddedFont>
    <p:embeddedFont>
      <p:font typeface="Open Sauce Bold Italics" charset="1" panose="00000800000000000000"/>
      <p:regular r:id="rId41"/>
    </p:embeddedFont>
    <p:embeddedFont>
      <p:font typeface="Open Sauce Light" charset="1" panose="00000400000000000000"/>
      <p:regular r:id="rId42"/>
    </p:embeddedFont>
    <p:embeddedFont>
      <p:font typeface="Open Sauce Light Italics" charset="1" panose="00000400000000000000"/>
      <p:regular r:id="rId43"/>
    </p:embeddedFont>
    <p:embeddedFont>
      <p:font typeface="Open Sauce Medium" charset="1" panose="00000600000000000000"/>
      <p:regular r:id="rId44"/>
    </p:embeddedFont>
    <p:embeddedFont>
      <p:font typeface="Open Sauce Medium Italics" charset="1" panose="00000600000000000000"/>
      <p:regular r:id="rId45"/>
    </p:embeddedFont>
    <p:embeddedFont>
      <p:font typeface="Open Sauce Semi-Bold" charset="1" panose="00000700000000000000"/>
      <p:regular r:id="rId46"/>
    </p:embeddedFont>
    <p:embeddedFont>
      <p:font typeface="Open Sauce Semi-Bold Italics" charset="1" panose="00000700000000000000"/>
      <p:regular r:id="rId47"/>
    </p:embeddedFont>
    <p:embeddedFont>
      <p:font typeface="Open Sauce Heavy" charset="1" panose="00000A00000000000000"/>
      <p:regular r:id="rId48"/>
    </p:embeddedFont>
    <p:embeddedFont>
      <p:font typeface="Open Sauce Heavy Italics" charset="1" panose="00000A00000000000000"/>
      <p:regular r:id="rId49"/>
    </p:embeddedFont>
    <p:embeddedFont>
      <p:font typeface="HK Grotesk" charset="1" panose="00000500000000000000"/>
      <p:regular r:id="rId50"/>
    </p:embeddedFont>
    <p:embeddedFont>
      <p:font typeface="HK Grotesk Bold" charset="1" panose="00000800000000000000"/>
      <p:regular r:id="rId51"/>
    </p:embeddedFont>
    <p:embeddedFont>
      <p:font typeface="HK Grotesk Italics" charset="1" panose="00000500000000000000"/>
      <p:regular r:id="rId52"/>
    </p:embeddedFont>
    <p:embeddedFont>
      <p:font typeface="HK Grotesk Bold Italics" charset="1" panose="00000800000000000000"/>
      <p:regular r:id="rId53"/>
    </p:embeddedFont>
    <p:embeddedFont>
      <p:font typeface="HK Grotesk Light" charset="1" panose="00000400000000000000"/>
      <p:regular r:id="rId54"/>
    </p:embeddedFont>
    <p:embeddedFont>
      <p:font typeface="HK Grotesk Light Italics" charset="1" panose="00000400000000000000"/>
      <p:regular r:id="rId55"/>
    </p:embeddedFont>
    <p:embeddedFont>
      <p:font typeface="HK Grotesk Medium" charset="1" panose="00000600000000000000"/>
      <p:regular r:id="rId56"/>
    </p:embeddedFont>
    <p:embeddedFont>
      <p:font typeface="HK Grotesk Medium Italics" charset="1" panose="00000600000000000000"/>
      <p:regular r:id="rId57"/>
    </p:embeddedFont>
    <p:embeddedFont>
      <p:font typeface="HK Grotesk Semi-Bold" charset="1" panose="00000700000000000000"/>
      <p:regular r:id="rId58"/>
    </p:embeddedFont>
    <p:embeddedFont>
      <p:font typeface="HK Grotesk Semi-Bold Italics" charset="1" panose="00000700000000000000"/>
      <p:regular r:id="rId59"/>
    </p:embeddedFont>
    <p:embeddedFont>
      <p:font typeface="Open Sans" charset="1" panose="020B0606030504020204"/>
      <p:regular r:id="rId60"/>
    </p:embeddedFont>
    <p:embeddedFont>
      <p:font typeface="Open Sans Bold" charset="1" panose="020B0806030504020204"/>
      <p:regular r:id="rId61"/>
    </p:embeddedFont>
    <p:embeddedFont>
      <p:font typeface="Open Sans Italics" charset="1" panose="020B0606030504020204"/>
      <p:regular r:id="rId62"/>
    </p:embeddedFont>
    <p:embeddedFont>
      <p:font typeface="Open Sans Bold Italics" charset="1" panose="020B0806030504020204"/>
      <p:regular r:id="rId63"/>
    </p:embeddedFont>
    <p:embeddedFont>
      <p:font typeface="Open Sans Light" charset="1" panose="020B0306030504020204"/>
      <p:regular r:id="rId64"/>
    </p:embeddedFont>
    <p:embeddedFont>
      <p:font typeface="Open Sans Light Italics" charset="1" panose="020B0306030504020204"/>
      <p:regular r:id="rId65"/>
    </p:embeddedFont>
    <p:embeddedFont>
      <p:font typeface="Open Sans Ultra-Bold" charset="1" panose="00000000000000000000"/>
      <p:regular r:id="rId66"/>
    </p:embeddedFont>
    <p:embeddedFont>
      <p:font typeface="Open Sans Ultra-Bold Italics" charset="1" panose="000000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slides/slide1.xml" Type="http://schemas.openxmlformats.org/officeDocument/2006/relationships/slide"/><Relationship Id="rId69" Target="slides/slide2.xml" Type="http://schemas.openxmlformats.org/officeDocument/2006/relationships/slide"/><Relationship Id="rId7" Target="fonts/font7.fntdata" Type="http://schemas.openxmlformats.org/officeDocument/2006/relationships/font"/><Relationship Id="rId70" Target="slides/slide3.xml" Type="http://schemas.openxmlformats.org/officeDocument/2006/relationships/slide"/><Relationship Id="rId71" Target="slides/slide4.xml" Type="http://schemas.openxmlformats.org/officeDocument/2006/relationships/slide"/><Relationship Id="rId72" Target="slides/slide5.xml" Type="http://schemas.openxmlformats.org/officeDocument/2006/relationships/slide"/><Relationship Id="rId73" Target="slides/slide6.xml" Type="http://schemas.openxmlformats.org/officeDocument/2006/relationships/slide"/><Relationship Id="rId74" Target="slides/slide7.xml" Type="http://schemas.openxmlformats.org/officeDocument/2006/relationships/slide"/><Relationship Id="rId75" Target="slides/slide8.xml" Type="http://schemas.openxmlformats.org/officeDocument/2006/relationships/slide"/><Relationship Id="rId76" Target="slides/slide9.xml" Type="http://schemas.openxmlformats.org/officeDocument/2006/relationships/slide"/><Relationship Id="rId77" Target="slides/slide10.xml" Type="http://schemas.openxmlformats.org/officeDocument/2006/relationships/slide"/><Relationship Id="rId78" Target="slides/slide11.xml" Type="http://schemas.openxmlformats.org/officeDocument/2006/relationships/slide"/><Relationship Id="rId79" Target="slides/slide12.xml" Type="http://schemas.openxmlformats.org/officeDocument/2006/relationships/slide"/><Relationship Id="rId8" Target="fonts/font8.fntdata" Type="http://schemas.openxmlformats.org/officeDocument/2006/relationships/font"/><Relationship Id="rId80" Target="slides/slide1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3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142597" cy="498916"/>
            <a:chOff x="0" y="0"/>
            <a:chExt cx="5523463" cy="665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7870" cy="665221"/>
            </a:xfrm>
            <a:custGeom>
              <a:avLst/>
              <a:gdLst/>
              <a:ahLst/>
              <a:cxnLst/>
              <a:rect r="r" b="b" t="t" l="l"/>
              <a:pathLst>
                <a:path h="665221" w="907870">
                  <a:moveTo>
                    <a:pt x="0" y="0"/>
                  </a:moveTo>
                  <a:lnTo>
                    <a:pt x="907870" y="0"/>
                  </a:lnTo>
                  <a:lnTo>
                    <a:pt x="907870" y="665221"/>
                  </a:lnTo>
                  <a:lnTo>
                    <a:pt x="0" y="665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97067" y="71484"/>
              <a:ext cx="4326396" cy="484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TT Commons Pro"/>
                </a:rPr>
                <a:t>SOLIRIS project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6165123"/>
            <a:ext cx="16230600" cy="114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TT Commons Pro"/>
              </a:rPr>
              <a:t>Transformação de Recursos Humanos através da Inteligência Artificial: Explorando as Aplicações de 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45638"/>
            <a:ext cx="16230600" cy="302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spc="-199">
                <a:solidFill>
                  <a:srgbClr val="FFFFFF"/>
                </a:solidFill>
                <a:latin typeface="Open Sauce Light"/>
              </a:rPr>
              <a:t>HR Transformation through Artificial Intelligence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8500726"/>
            <a:ext cx="2987612" cy="757574"/>
            <a:chOff x="0" y="0"/>
            <a:chExt cx="3983482" cy="101009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3983482" cy="473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TT Commons Pro"/>
                </a:rPr>
                <a:t>Apresentado por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6711"/>
              <a:ext cx="3983482" cy="493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50"/>
                </a:lnSpc>
              </a:pPr>
              <a:r>
                <a:rPr lang="en-US" sz="2100">
                  <a:solidFill>
                    <a:srgbClr val="FFFFFF"/>
                  </a:solidFill>
                  <a:latin typeface="TT Commons Pro"/>
                </a:rPr>
                <a:t>Sophia Carrazza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87660">
            <a:off x="7212853" y="6362071"/>
            <a:ext cx="14711144" cy="5322759"/>
          </a:xfrm>
          <a:custGeom>
            <a:avLst/>
            <a:gdLst/>
            <a:ahLst/>
            <a:cxnLst/>
            <a:rect r="r" b="b" t="t" l="l"/>
            <a:pathLst>
              <a:path h="5322759" w="14711144">
                <a:moveTo>
                  <a:pt x="0" y="0"/>
                </a:moveTo>
                <a:lnTo>
                  <a:pt x="14711144" y="0"/>
                </a:lnTo>
                <a:lnTo>
                  <a:pt x="14711144" y="5322759"/>
                </a:lnTo>
                <a:lnTo>
                  <a:pt x="0" y="532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85168" y="3503997"/>
            <a:ext cx="4127063" cy="157949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-1887660">
            <a:off x="-4978878" y="-398776"/>
            <a:ext cx="14711144" cy="5322759"/>
          </a:xfrm>
          <a:custGeom>
            <a:avLst/>
            <a:gdLst/>
            <a:ahLst/>
            <a:cxnLst/>
            <a:rect r="r" b="b" t="t" l="l"/>
            <a:pathLst>
              <a:path h="5322759" w="14711144">
                <a:moveTo>
                  <a:pt x="0" y="0"/>
                </a:moveTo>
                <a:lnTo>
                  <a:pt x="14711144" y="0"/>
                </a:lnTo>
                <a:lnTo>
                  <a:pt x="14711144" y="5322759"/>
                </a:lnTo>
                <a:lnTo>
                  <a:pt x="0" y="5322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1630" y="1819995"/>
            <a:ext cx="6413442" cy="182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9"/>
              </a:lnSpc>
            </a:pPr>
            <a:r>
              <a:rPr lang="en-US" sz="3293">
                <a:solidFill>
                  <a:srgbClr val="FFFFFF"/>
                </a:solidFill>
                <a:latin typeface="TT Commons Pro"/>
              </a:rPr>
              <a:t>70% dos executivos acreditam que o maior impacto competitivo da IA ocorrerá em funções fora da 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5984" y="1790843"/>
            <a:ext cx="5685432" cy="182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9"/>
              </a:lnSpc>
            </a:pPr>
            <a:r>
              <a:rPr lang="en-US" sz="3293">
                <a:solidFill>
                  <a:srgbClr val="FFFFFF"/>
                </a:solidFill>
                <a:latin typeface="TT Commons Pro"/>
              </a:rPr>
              <a:t>Mais de quatro em cada cinco empresas consideram a IA essencial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87209" y="7086924"/>
            <a:ext cx="1405194" cy="3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71"/>
              </a:lnSpc>
            </a:pPr>
            <a:r>
              <a:rPr lang="en-US" sz="2073">
                <a:solidFill>
                  <a:srgbClr val="F1F1F1"/>
                </a:solidFill>
                <a:latin typeface="HK Grotesk"/>
              </a:rPr>
              <a:t>80mi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98243" y="6612896"/>
            <a:ext cx="6092891" cy="126935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405984" y="6636473"/>
            <a:ext cx="5759177" cy="3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419">
                <a:solidFill>
                  <a:srgbClr val="F1F1F1"/>
                </a:solidFill>
                <a:latin typeface="HK Grotesk Semi-Bold"/>
              </a:rPr>
              <a:t>Norte-americanos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87209" y="8060050"/>
            <a:ext cx="1405194" cy="3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71"/>
              </a:lnSpc>
            </a:pPr>
            <a:r>
              <a:rPr lang="en-US" sz="2073">
                <a:solidFill>
                  <a:srgbClr val="F1F1F1"/>
                </a:solidFill>
                <a:latin typeface="HK Grotesk"/>
              </a:rPr>
              <a:t>73mi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98243" y="7586022"/>
            <a:ext cx="6092891" cy="126935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405984" y="7609600"/>
            <a:ext cx="5759177" cy="3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419">
                <a:solidFill>
                  <a:srgbClr val="F1F1F1"/>
                </a:solidFill>
                <a:latin typeface="HK Grotesk Semi-Bold"/>
              </a:rPr>
              <a:t>Europeus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94775" y="5587294"/>
            <a:ext cx="6181595" cy="56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74"/>
              </a:lnSpc>
            </a:pPr>
            <a:r>
              <a:rPr lang="en-US" sz="3183">
                <a:solidFill>
                  <a:srgbClr val="FFFFFF"/>
                </a:solidFill>
                <a:latin typeface="TT Commons Pro"/>
              </a:rPr>
              <a:t>Maiores gastadores de IA (em 2015)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90850" y="3802490"/>
            <a:ext cx="4655002" cy="46550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63212">
            <a:off x="10882050" y="3494836"/>
            <a:ext cx="9888107" cy="8036334"/>
          </a:xfrm>
          <a:custGeom>
            <a:avLst/>
            <a:gdLst/>
            <a:ahLst/>
            <a:cxnLst/>
            <a:rect r="r" b="b" t="t" l="l"/>
            <a:pathLst>
              <a:path h="8036334" w="9888107">
                <a:moveTo>
                  <a:pt x="0" y="0"/>
                </a:moveTo>
                <a:lnTo>
                  <a:pt x="9888107" y="0"/>
                </a:lnTo>
                <a:lnTo>
                  <a:pt x="9888107" y="8036334"/>
                </a:lnTo>
                <a:lnTo>
                  <a:pt x="0" y="803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36787">
            <a:off x="5911273" y="-3460299"/>
            <a:ext cx="9888107" cy="8036334"/>
          </a:xfrm>
          <a:custGeom>
            <a:avLst/>
            <a:gdLst/>
            <a:ahLst/>
            <a:cxnLst/>
            <a:rect r="r" b="b" t="t" l="l"/>
            <a:pathLst>
              <a:path h="8036334" w="9888107">
                <a:moveTo>
                  <a:pt x="0" y="0"/>
                </a:moveTo>
                <a:lnTo>
                  <a:pt x="9888107" y="0"/>
                </a:lnTo>
                <a:lnTo>
                  <a:pt x="9888107" y="8036334"/>
                </a:lnTo>
                <a:lnTo>
                  <a:pt x="0" y="803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1880908" cy="99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30">
                <a:solidFill>
                  <a:srgbClr val="FFFFFF"/>
                </a:solidFill>
                <a:latin typeface="Open Sauce"/>
              </a:rPr>
              <a:t>Benefícios da IA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072742" y="2421176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0A63">
                    <a:alpha val="100000"/>
                  </a:srgbClr>
                </a:gs>
                <a:gs pos="100000">
                  <a:srgbClr val="E676C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44263" y="2421176"/>
            <a:ext cx="1954753" cy="19547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0A63">
                    <a:alpha val="100000"/>
                  </a:srgbClr>
                </a:gs>
                <a:gs pos="100000">
                  <a:srgbClr val="E676C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15784" y="2421176"/>
            <a:ext cx="1954753" cy="19547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0A63">
                    <a:alpha val="100000"/>
                  </a:srgbClr>
                </a:gs>
                <a:gs pos="100000">
                  <a:srgbClr val="E676C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88408" y="4614445"/>
            <a:ext cx="3123422" cy="305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A IA está ajudando os funcionários a fazerem um trabalho melhor e as empresas a terem o desempenho que não tinham antes;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8871" y="4614445"/>
            <a:ext cx="3045537" cy="2174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A tecnologia é vista produzindo muitos novos empregos, mas automatizando outros também;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9382" y="4614445"/>
            <a:ext cx="3707556" cy="348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IA e ML realizam avaliações de desempenho periódicas e imparciais e são capazes de prever informações substanciais com menos margem de erro.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594736" y="2799620"/>
            <a:ext cx="910767" cy="1284415"/>
          </a:xfrm>
          <a:custGeom>
            <a:avLst/>
            <a:gdLst/>
            <a:ahLst/>
            <a:cxnLst/>
            <a:rect r="r" b="b" t="t" l="l"/>
            <a:pathLst>
              <a:path h="1284415" w="910767">
                <a:moveTo>
                  <a:pt x="0" y="0"/>
                </a:moveTo>
                <a:lnTo>
                  <a:pt x="910766" y="0"/>
                </a:lnTo>
                <a:lnTo>
                  <a:pt x="910766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20300" y="2756346"/>
            <a:ext cx="1202679" cy="1284415"/>
          </a:xfrm>
          <a:custGeom>
            <a:avLst/>
            <a:gdLst/>
            <a:ahLst/>
            <a:cxnLst/>
            <a:rect r="r" b="b" t="t" l="l"/>
            <a:pathLst>
              <a:path h="1284415" w="1202679">
                <a:moveTo>
                  <a:pt x="0" y="0"/>
                </a:moveTo>
                <a:lnTo>
                  <a:pt x="1202679" y="0"/>
                </a:lnTo>
                <a:lnTo>
                  <a:pt x="1202679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26929" y="7189012"/>
            <a:ext cx="3189421" cy="2969061"/>
          </a:xfrm>
          <a:custGeom>
            <a:avLst/>
            <a:gdLst/>
            <a:ahLst/>
            <a:cxnLst/>
            <a:rect r="r" b="b" t="t" l="l"/>
            <a:pathLst>
              <a:path h="2969061" w="3189421">
                <a:moveTo>
                  <a:pt x="0" y="0"/>
                </a:moveTo>
                <a:lnTo>
                  <a:pt x="3189421" y="0"/>
                </a:lnTo>
                <a:lnTo>
                  <a:pt x="3189421" y="2969061"/>
                </a:lnTo>
                <a:lnTo>
                  <a:pt x="0" y="2969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-109020">
            <a:off x="7821378" y="7599236"/>
            <a:ext cx="2405547" cy="221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  <a:spcBef>
                <a:spcPct val="0"/>
              </a:spcBef>
            </a:pPr>
            <a:r>
              <a:rPr lang="en-US" sz="1593">
                <a:solidFill>
                  <a:srgbClr val="090009"/>
                </a:solidFill>
                <a:latin typeface="Open Sauce"/>
              </a:rPr>
              <a:t>As empresas com os maiores ganhos de receita provenientes da IA em 2015 prevêem a necessidade de pelo menos 3x mais novos empregos em cada função até 2020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605195" y="2705758"/>
            <a:ext cx="775930" cy="1385590"/>
          </a:xfrm>
          <a:custGeom>
            <a:avLst/>
            <a:gdLst/>
            <a:ahLst/>
            <a:cxnLst/>
            <a:rect r="r" b="b" t="t" l="l"/>
            <a:pathLst>
              <a:path h="1385590" w="775930">
                <a:moveTo>
                  <a:pt x="0" y="0"/>
                </a:moveTo>
                <a:lnTo>
                  <a:pt x="775931" y="0"/>
                </a:lnTo>
                <a:lnTo>
                  <a:pt x="775931" y="1385590"/>
                </a:lnTo>
                <a:lnTo>
                  <a:pt x="0" y="1385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6284" y="1028700"/>
            <a:ext cx="3410961" cy="99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30">
                <a:solidFill>
                  <a:srgbClr val="FFFFFF"/>
                </a:solidFill>
                <a:latin typeface="Open Sauce"/>
              </a:rPr>
              <a:t>Desafios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8871" y="3074706"/>
            <a:ext cx="1954753" cy="195475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0A63">
                    <a:alpha val="100000"/>
                  </a:srgbClr>
                </a:gs>
                <a:gs pos="100000">
                  <a:srgbClr val="E676C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29553" y="3074706"/>
            <a:ext cx="1954753" cy="195475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0A63">
                    <a:alpha val="100000"/>
                  </a:srgbClr>
                </a:gs>
                <a:gs pos="100000">
                  <a:srgbClr val="E676C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84537" y="5267975"/>
            <a:ext cx="3123422" cy="26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As máquinas só podem agir como humanos se foi dado a elas informações sobre o mundo.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84161" y="5267975"/>
            <a:ext cx="3045537" cy="348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A IA não consegue lidar com questões/problemas sensíveis no local de trabalho como os humanos e não consegue exibir empatia.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950165" y="3525614"/>
            <a:ext cx="1313530" cy="1139487"/>
          </a:xfrm>
          <a:custGeom>
            <a:avLst/>
            <a:gdLst/>
            <a:ahLst/>
            <a:cxnLst/>
            <a:rect r="r" b="b" t="t" l="l"/>
            <a:pathLst>
              <a:path h="1139487" w="1313530">
                <a:moveTo>
                  <a:pt x="0" y="0"/>
                </a:moveTo>
                <a:lnTo>
                  <a:pt x="1313529" y="0"/>
                </a:lnTo>
                <a:lnTo>
                  <a:pt x="1313529" y="1139487"/>
                </a:lnTo>
                <a:lnTo>
                  <a:pt x="0" y="1139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086212" y="3465171"/>
            <a:ext cx="920072" cy="1260372"/>
          </a:xfrm>
          <a:custGeom>
            <a:avLst/>
            <a:gdLst/>
            <a:ahLst/>
            <a:cxnLst/>
            <a:rect r="r" b="b" t="t" l="l"/>
            <a:pathLst>
              <a:path h="1260372" w="920072">
                <a:moveTo>
                  <a:pt x="0" y="0"/>
                </a:moveTo>
                <a:lnTo>
                  <a:pt x="920072" y="0"/>
                </a:lnTo>
                <a:lnTo>
                  <a:pt x="920072" y="1260372"/>
                </a:lnTo>
                <a:lnTo>
                  <a:pt x="0" y="1260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041630" y="3077584"/>
            <a:ext cx="7490047" cy="567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No artigo, é dito que a IA é vista como bem-sucedida ao realizar atividades simples de RH, mas até que ponto ela pode lidar com questões complexas de RH, ainda estava a ser visto.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5F5F5"/>
                </a:solidFill>
                <a:latin typeface="Open Sauce Light"/>
              </a:rPr>
              <a:t>No entanto, atualmente, pode-se dizer que é possivel lidar com questões muito mais complexas com IA, principalmente com o surgimento de chatbots como o Chat GPT - 4 e outros que lidam com NLP, mostrando que, com a alta procura de tecnologias de RH, um projeto de Chatbot Entrevistador é uma excelente resposta para essa demanda.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1" y="1028700"/>
            <a:ext cx="4150864" cy="99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30">
                <a:solidFill>
                  <a:srgbClr val="FFFFFF"/>
                </a:solidFill>
                <a:latin typeface="Open Sauce"/>
              </a:rPr>
              <a:t>Conclusão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124950" y="1028700"/>
            <a:ext cx="0" cy="8229600"/>
          </a:xfrm>
          <a:prstGeom prst="line">
            <a:avLst/>
          </a:prstGeom>
          <a:ln cap="flat" w="38100">
            <a:solidFill>
              <a:srgbClr val="D0B5C5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1431946" y="2057334"/>
            <a:ext cx="4709413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2357058" y="2095434"/>
            <a:ext cx="4709413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1151654" y="7078069"/>
            <a:ext cx="4081819" cy="27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Agrandir Narrow Bold"/>
              </a:rPr>
              <a:t>Sophia Carrazza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9863212">
            <a:off x="10882050" y="3494836"/>
            <a:ext cx="9888107" cy="8036334"/>
          </a:xfrm>
          <a:custGeom>
            <a:avLst/>
            <a:gdLst/>
            <a:ahLst/>
            <a:cxnLst/>
            <a:rect r="r" b="b" t="t" l="l"/>
            <a:pathLst>
              <a:path h="8036334" w="9888107">
                <a:moveTo>
                  <a:pt x="0" y="0"/>
                </a:moveTo>
                <a:lnTo>
                  <a:pt x="9888107" y="0"/>
                </a:lnTo>
                <a:lnTo>
                  <a:pt x="9888107" y="8036334"/>
                </a:lnTo>
                <a:lnTo>
                  <a:pt x="0" y="803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6787">
            <a:off x="5911273" y="-3460299"/>
            <a:ext cx="9888107" cy="8036334"/>
          </a:xfrm>
          <a:custGeom>
            <a:avLst/>
            <a:gdLst/>
            <a:ahLst/>
            <a:cxnLst/>
            <a:rect r="r" b="b" t="t" l="l"/>
            <a:pathLst>
              <a:path h="8036334" w="9888107">
                <a:moveTo>
                  <a:pt x="0" y="0"/>
                </a:moveTo>
                <a:lnTo>
                  <a:pt x="9888107" y="0"/>
                </a:lnTo>
                <a:lnTo>
                  <a:pt x="9888107" y="8036334"/>
                </a:lnTo>
                <a:lnTo>
                  <a:pt x="0" y="803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33468" y="2612047"/>
            <a:ext cx="7289572" cy="2055203"/>
            <a:chOff x="0" y="0"/>
            <a:chExt cx="1919887" cy="5412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9887" cy="541288"/>
            </a:xfrm>
            <a:custGeom>
              <a:avLst/>
              <a:gdLst/>
              <a:ahLst/>
              <a:cxnLst/>
              <a:rect r="r" b="b" t="t" l="l"/>
              <a:pathLst>
                <a:path h="541288" w="1919887">
                  <a:moveTo>
                    <a:pt x="0" y="0"/>
                  </a:moveTo>
                  <a:lnTo>
                    <a:pt x="1919887" y="0"/>
                  </a:lnTo>
                  <a:lnTo>
                    <a:pt x="1919887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919887" cy="56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886154" y="3072119"/>
            <a:ext cx="7239660" cy="120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OBRIGADA!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934083">
            <a:off x="17458" y="-2204712"/>
            <a:ext cx="19269753" cy="6972147"/>
          </a:xfrm>
          <a:custGeom>
            <a:avLst/>
            <a:gdLst/>
            <a:ahLst/>
            <a:cxnLst/>
            <a:rect r="r" b="b" t="t" l="l"/>
            <a:pathLst>
              <a:path h="6972147" w="19269753">
                <a:moveTo>
                  <a:pt x="19269753" y="6972147"/>
                </a:moveTo>
                <a:lnTo>
                  <a:pt x="0" y="6972147"/>
                </a:lnTo>
                <a:lnTo>
                  <a:pt x="0" y="0"/>
                </a:lnTo>
                <a:lnTo>
                  <a:pt x="19269753" y="0"/>
                </a:lnTo>
                <a:lnTo>
                  <a:pt x="19269753" y="697214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0" y="5292506"/>
          <a:ext cx="18288000" cy="4994494"/>
        </p:xfrm>
        <a:graphic>
          <a:graphicData uri="http://schemas.openxmlformats.org/drawingml/2006/table">
            <a:tbl>
              <a:tblPr/>
              <a:tblGrid>
                <a:gridCol w="2207562"/>
                <a:gridCol w="2364438"/>
                <a:gridCol w="2286000"/>
                <a:gridCol w="2286000"/>
                <a:gridCol w="2286000"/>
                <a:gridCol w="2286000"/>
                <a:gridCol w="2286000"/>
                <a:gridCol w="2286000"/>
              </a:tblGrid>
              <a:tr h="9915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29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Gráficos e introdução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Conceitos introdutórios - IA e ML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Formas de uso de IA e ML no RH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Aquisição de Talentos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Como as Big Techs estão usando IA</a:t>
                      </a: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Benefícios e Desafios</a:t>
                      </a: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Benefícios e Desafios 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T Commons Pro"/>
                        </a:rPr>
                        <a:t>Contact Information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220503" y="1028700"/>
            <a:ext cx="6910589" cy="136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 spc="-179">
                <a:solidFill>
                  <a:srgbClr val="FFFFFF"/>
                </a:solidFill>
                <a:latin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8856" y="4152563"/>
            <a:ext cx="5792558" cy="57925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887660">
            <a:off x="9451721" y="7089522"/>
            <a:ext cx="14711144" cy="5322759"/>
          </a:xfrm>
          <a:custGeom>
            <a:avLst/>
            <a:gdLst/>
            <a:ahLst/>
            <a:cxnLst/>
            <a:rect r="r" b="b" t="t" l="l"/>
            <a:pathLst>
              <a:path h="5322759" w="14711144">
                <a:moveTo>
                  <a:pt x="0" y="0"/>
                </a:moveTo>
                <a:lnTo>
                  <a:pt x="14711143" y="0"/>
                </a:lnTo>
                <a:lnTo>
                  <a:pt x="14711143" y="5322759"/>
                </a:lnTo>
                <a:lnTo>
                  <a:pt x="0" y="5322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12562" y="4487202"/>
            <a:ext cx="6109645" cy="51232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30883" y="2770228"/>
            <a:ext cx="5628505" cy="165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TT Commons Pro"/>
              </a:rPr>
              <a:t>Q</a:t>
            </a:r>
            <a:r>
              <a:rPr lang="en-US" sz="2999" u="none">
                <a:solidFill>
                  <a:srgbClr val="FFFFFF"/>
                </a:solidFill>
                <a:latin typeface="TT Commons Pro"/>
              </a:rPr>
              <a:t>uase 53% das empresas estavam redesenhando seus programas de RH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887660">
            <a:off x="-8561569" y="-540494"/>
            <a:ext cx="14711144" cy="5322759"/>
          </a:xfrm>
          <a:custGeom>
            <a:avLst/>
            <a:gdLst/>
            <a:ahLst/>
            <a:cxnLst/>
            <a:rect r="r" b="b" t="t" l="l"/>
            <a:pathLst>
              <a:path h="5322759" w="14711144">
                <a:moveTo>
                  <a:pt x="0" y="0"/>
                </a:moveTo>
                <a:lnTo>
                  <a:pt x="14711144" y="0"/>
                </a:lnTo>
                <a:lnTo>
                  <a:pt x="14711144" y="5322760"/>
                </a:lnTo>
                <a:lnTo>
                  <a:pt x="0" y="532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6409" y="1072666"/>
            <a:ext cx="15415182" cy="104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 spc="121">
                <a:solidFill>
                  <a:srgbClr val="F5F5F5"/>
                </a:solidFill>
                <a:latin typeface="Open Sauce Medium"/>
              </a:rPr>
              <a:t>De acordo com a 5ª edição anual do Global Human Capital Trends da Deloitte: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77652" y="2770228"/>
            <a:ext cx="5179466" cy="165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TT Commons Pro"/>
              </a:rPr>
              <a:t>22% aproveitam a IA para fornecer soluções de gestão de RH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7981" y="6822150"/>
            <a:ext cx="472116" cy="3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Commons Pro"/>
              </a:rPr>
              <a:t>53%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05435" y="6822150"/>
            <a:ext cx="456131" cy="3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Commons Pro"/>
              </a:rPr>
              <a:t>47</a:t>
            </a:r>
            <a:r>
              <a:rPr lang="en-US" sz="2100">
                <a:solidFill>
                  <a:srgbClr val="FFFFFF"/>
                </a:solidFill>
                <a:latin typeface="TT Commons Pro"/>
              </a:rPr>
              <a:t>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39021">
            <a:off x="-7790383" y="-2571587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1259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91519" y="6522102"/>
            <a:ext cx="4873500" cy="43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1F1F1"/>
                </a:solidFill>
                <a:latin typeface="Open Sauce Medium"/>
              </a:rPr>
              <a:t>IA forte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417346" y="4493536"/>
            <a:ext cx="898829" cy="939063"/>
            <a:chOff x="0" y="0"/>
            <a:chExt cx="1198439" cy="125208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98439" cy="119843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30E76">
                      <a:alpha val="100000"/>
                    </a:srgbClr>
                  </a:gs>
                  <a:gs pos="100000">
                    <a:srgbClr val="81C3ED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82960"/>
              <a:ext cx="1198439" cy="100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65018" y="4478643"/>
            <a:ext cx="898829" cy="89882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30E76">
                    <a:alpha val="100000"/>
                  </a:srgbClr>
                </a:gs>
                <a:gs pos="100000">
                  <a:srgbClr val="81C3E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98439" cy="1198439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30E76">
                      <a:alpha val="100000"/>
                    </a:srgbClr>
                  </a:gs>
                  <a:gs pos="100000">
                    <a:srgbClr val="81C3ED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65018" y="6491288"/>
            <a:ext cx="898829" cy="89882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30E76">
                    <a:alpha val="100000"/>
                  </a:srgbClr>
                </a:gs>
                <a:gs pos="100000">
                  <a:srgbClr val="81C3E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609008" y="7303974"/>
            <a:ext cx="2965139" cy="2760274"/>
          </a:xfrm>
          <a:custGeom>
            <a:avLst/>
            <a:gdLst/>
            <a:ahLst/>
            <a:cxnLst/>
            <a:rect r="r" b="b" t="t" l="l"/>
            <a:pathLst>
              <a:path h="2760274" w="2965139">
                <a:moveTo>
                  <a:pt x="0" y="0"/>
                </a:moveTo>
                <a:lnTo>
                  <a:pt x="2965139" y="0"/>
                </a:lnTo>
                <a:lnTo>
                  <a:pt x="2965139" y="2760275"/>
                </a:lnTo>
                <a:lnTo>
                  <a:pt x="0" y="276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91519" y="5007927"/>
            <a:ext cx="4549650" cy="124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1F1F1"/>
                </a:solidFill>
                <a:latin typeface="Open Sauce"/>
              </a:rPr>
              <a:t> É a simulação de processos de inteligência humana por máquinas, incluindo sua aprendizagem, raciocínio e autocorreção;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91519" y="4509458"/>
            <a:ext cx="3736180" cy="43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1F1F1"/>
                </a:solidFill>
                <a:latin typeface="Open Sauce Medium"/>
              </a:rPr>
              <a:t>Inteligência Artificial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91519" y="7020572"/>
            <a:ext cx="3736180" cy="156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1F1F1"/>
                </a:solidFill>
                <a:latin typeface="Open Sauce"/>
              </a:rPr>
              <a:t>Possui habilidades cognitivas humanas generalizadas para ter inteligência suficiente para resolver uma tarefa desconhecida.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91591" y="5007927"/>
            <a:ext cx="3817417" cy="549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1F1F1"/>
                </a:solidFill>
                <a:latin typeface="Open Sauce"/>
              </a:rPr>
              <a:t>É treinada para uma tarefa específica (como a Siri da Apple);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91591" y="4509458"/>
            <a:ext cx="4074611" cy="43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1F1F1"/>
                </a:solidFill>
                <a:latin typeface="Open Sauce Medium"/>
              </a:rPr>
              <a:t>IA fraca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91591" y="7020572"/>
            <a:ext cx="3654943" cy="124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1F1F1"/>
                </a:solidFill>
                <a:latin typeface="Open Sauce"/>
              </a:rPr>
              <a:t>É um subconjunto da IA que constitui vários algoritmos para ajudar a máquina a aprender uma tarefa.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91591" y="6522102"/>
            <a:ext cx="5592507" cy="43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1F1F1"/>
                </a:solidFill>
                <a:latin typeface="Open Sauce Medium"/>
              </a:rPr>
              <a:t>Machine Learning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5018" y="4519432"/>
            <a:ext cx="898829" cy="77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4549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65018" y="6532076"/>
            <a:ext cx="898829" cy="7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4549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38454" y="2532402"/>
            <a:ext cx="7089807" cy="99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223">
                <a:solidFill>
                  <a:srgbClr val="F1F1F1"/>
                </a:solidFill>
                <a:latin typeface="Open Sauce Bold"/>
              </a:rPr>
              <a:t>Sobre IA e ML</a:t>
            </a:r>
          </a:p>
        </p:txBody>
      </p:sp>
      <p:sp>
        <p:nvSpPr>
          <p:cNvPr name="TextBox 35" id="35"/>
          <p:cNvSpPr txBox="true"/>
          <p:nvPr/>
        </p:nvSpPr>
        <p:spPr>
          <a:xfrm rot="-109020">
            <a:off x="14876193" y="8017572"/>
            <a:ext cx="2430270" cy="164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90009"/>
                </a:solidFill>
                <a:latin typeface="Open Sauce"/>
              </a:rPr>
              <a:t>ML tem 3 classificações principais de algoritmos: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90009"/>
                </a:solidFill>
                <a:latin typeface="Open Sauce"/>
              </a:rPr>
              <a:t>1- aprendizagem                     supervisionada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90009"/>
                </a:solidFill>
                <a:latin typeface="Open Sauce"/>
              </a:rPr>
              <a:t> 2- não supervisionada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90009"/>
                </a:solidFill>
                <a:latin typeface="Open Sauce"/>
              </a:rPr>
              <a:t>  3- reforçada.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567" y="1623617"/>
            <a:ext cx="4054161" cy="1013771"/>
            <a:chOff x="0" y="0"/>
            <a:chExt cx="989506" cy="2474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9506" cy="247433"/>
            </a:xfrm>
            <a:custGeom>
              <a:avLst/>
              <a:gdLst/>
              <a:ahLst/>
              <a:cxnLst/>
              <a:rect r="r" b="b" t="t" l="l"/>
              <a:pathLst>
                <a:path h="247433" w="989506">
                  <a:moveTo>
                    <a:pt x="0" y="0"/>
                  </a:moveTo>
                  <a:lnTo>
                    <a:pt x="989506" y="0"/>
                  </a:lnTo>
                  <a:lnTo>
                    <a:pt x="989506" y="247433"/>
                  </a:lnTo>
                  <a:lnTo>
                    <a:pt x="0" y="247433"/>
                  </a:lnTo>
                  <a:close/>
                </a:path>
              </a:pathLst>
            </a:custGeom>
            <a:solidFill>
              <a:srgbClr val="787F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9506" cy="2950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Aquisição de Talento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07006" y="1618035"/>
            <a:ext cx="4033605" cy="1013771"/>
            <a:chOff x="0" y="0"/>
            <a:chExt cx="984489" cy="2474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4489" cy="247433"/>
            </a:xfrm>
            <a:custGeom>
              <a:avLst/>
              <a:gdLst/>
              <a:ahLst/>
              <a:cxnLst/>
              <a:rect r="r" b="b" t="t" l="l"/>
              <a:pathLst>
                <a:path h="247433" w="984489">
                  <a:moveTo>
                    <a:pt x="0" y="0"/>
                  </a:moveTo>
                  <a:lnTo>
                    <a:pt x="984489" y="0"/>
                  </a:lnTo>
                  <a:lnTo>
                    <a:pt x="984489" y="247433"/>
                  </a:lnTo>
                  <a:lnTo>
                    <a:pt x="0" y="247433"/>
                  </a:lnTo>
                  <a:close/>
                </a:path>
              </a:pathLst>
            </a:custGeom>
            <a:solidFill>
              <a:srgbClr val="1E438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84489" cy="2950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Onboarding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800" y="1623617"/>
            <a:ext cx="4381332" cy="1013771"/>
            <a:chOff x="0" y="0"/>
            <a:chExt cx="1069359" cy="2474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9359" cy="247433"/>
            </a:xfrm>
            <a:custGeom>
              <a:avLst/>
              <a:gdLst/>
              <a:ahLst/>
              <a:cxnLst/>
              <a:rect r="r" b="b" t="t" l="l"/>
              <a:pathLst>
                <a:path h="247433" w="1069359">
                  <a:moveTo>
                    <a:pt x="0" y="0"/>
                  </a:moveTo>
                  <a:lnTo>
                    <a:pt x="1069359" y="0"/>
                  </a:lnTo>
                  <a:lnTo>
                    <a:pt x="1069359" y="247433"/>
                  </a:lnTo>
                  <a:lnTo>
                    <a:pt x="0" y="247433"/>
                  </a:lnTo>
                  <a:close/>
                </a:path>
              </a:pathLst>
            </a:custGeom>
            <a:solidFill>
              <a:srgbClr val="1E438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69359" cy="2950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Análise de Desempenho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19001" y="1618035"/>
            <a:ext cx="4017077" cy="1013771"/>
            <a:chOff x="0" y="0"/>
            <a:chExt cx="980455" cy="247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0455" cy="247433"/>
            </a:xfrm>
            <a:custGeom>
              <a:avLst/>
              <a:gdLst/>
              <a:ahLst/>
              <a:cxnLst/>
              <a:rect r="r" b="b" t="t" l="l"/>
              <a:pathLst>
                <a:path h="247433" w="980455">
                  <a:moveTo>
                    <a:pt x="0" y="0"/>
                  </a:moveTo>
                  <a:lnTo>
                    <a:pt x="980455" y="0"/>
                  </a:lnTo>
                  <a:lnTo>
                    <a:pt x="980455" y="247433"/>
                  </a:lnTo>
                  <a:lnTo>
                    <a:pt x="0" y="247433"/>
                  </a:lnTo>
                  <a:close/>
                </a:path>
              </a:pathLst>
            </a:custGeom>
            <a:solidFill>
              <a:srgbClr val="787FF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80455" cy="2950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Treinamento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57026" y="3898230"/>
            <a:ext cx="3933566" cy="221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A IA determina procedimentos de integração personalizados para cada posição na adaptação.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00175" y="3538244"/>
            <a:ext cx="3254728" cy="221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A IA organiza e coordena programas de treinamento para os funcionários ao longo de seu turno.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887660">
            <a:off x="7707624" y="6692647"/>
            <a:ext cx="14711144" cy="5322759"/>
          </a:xfrm>
          <a:custGeom>
            <a:avLst/>
            <a:gdLst/>
            <a:ahLst/>
            <a:cxnLst/>
            <a:rect r="r" b="b" t="t" l="l"/>
            <a:pathLst>
              <a:path h="5322759" w="14711144">
                <a:moveTo>
                  <a:pt x="0" y="0"/>
                </a:moveTo>
                <a:lnTo>
                  <a:pt x="14711144" y="0"/>
                </a:lnTo>
                <a:lnTo>
                  <a:pt x="14711144" y="5322759"/>
                </a:lnTo>
                <a:lnTo>
                  <a:pt x="0" y="532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79303" y="3178199"/>
            <a:ext cx="3474326" cy="221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A IA monitora o desempenho dos profissionais, definindo objetivos e detectando falta de engajamento.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069647" y="2637389"/>
            <a:ext cx="0" cy="188302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123809" y="2631806"/>
            <a:ext cx="0" cy="13330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1127539" y="2631806"/>
            <a:ext cx="0" cy="97311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5316465" y="2637389"/>
            <a:ext cx="0" cy="60748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042567" y="2512591"/>
            <a:ext cx="879619" cy="732283"/>
          </a:xfrm>
          <a:custGeom>
            <a:avLst/>
            <a:gdLst/>
            <a:ahLst/>
            <a:cxnLst/>
            <a:rect r="r" b="b" t="t" l="l"/>
            <a:pathLst>
              <a:path h="732283" w="879619">
                <a:moveTo>
                  <a:pt x="0" y="0"/>
                </a:moveTo>
                <a:lnTo>
                  <a:pt x="879619" y="0"/>
                </a:lnTo>
                <a:lnTo>
                  <a:pt x="879619" y="732283"/>
                </a:lnTo>
                <a:lnTo>
                  <a:pt x="0" y="732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32078" y="4453736"/>
            <a:ext cx="3275139" cy="176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A IA seleciona rapidamente os melhores candidatos no recrutamento.</a:t>
            </a:r>
          </a:p>
        </p:txBody>
      </p:sp>
      <p:sp>
        <p:nvSpPr>
          <p:cNvPr name="Freeform 25" id="25"/>
          <p:cNvSpPr/>
          <p:nvPr/>
        </p:nvSpPr>
        <p:spPr>
          <a:xfrm flipH="true" flipV="true" rot="0">
            <a:off x="4155147" y="1028700"/>
            <a:ext cx="879619" cy="732283"/>
          </a:xfrm>
          <a:custGeom>
            <a:avLst/>
            <a:gdLst/>
            <a:ahLst/>
            <a:cxnLst/>
            <a:rect r="r" b="b" t="t" l="l"/>
            <a:pathLst>
              <a:path h="732283" w="879619">
                <a:moveTo>
                  <a:pt x="879619" y="732283"/>
                </a:moveTo>
                <a:lnTo>
                  <a:pt x="0" y="732283"/>
                </a:lnTo>
                <a:lnTo>
                  <a:pt x="0" y="0"/>
                </a:lnTo>
                <a:lnTo>
                  <a:pt x="879619" y="0"/>
                </a:lnTo>
                <a:lnTo>
                  <a:pt x="879619" y="7322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80869" y="1168149"/>
            <a:ext cx="3050619" cy="3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(nosso maior foco)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42567" y="7232682"/>
            <a:ext cx="12742408" cy="2025618"/>
            <a:chOff x="0" y="0"/>
            <a:chExt cx="16989877" cy="270082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0"/>
              <a:ext cx="16989877" cy="1714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spc="-169">
                  <a:solidFill>
                    <a:srgbClr val="FFFFFF"/>
                  </a:solidFill>
                  <a:latin typeface="Open Sauce Light"/>
                </a:rPr>
                <a:t>IA no RH - Formas de uso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100114"/>
              <a:ext cx="16989877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567" y="1623617"/>
            <a:ext cx="4054161" cy="1356474"/>
            <a:chOff x="0" y="0"/>
            <a:chExt cx="989506" cy="3310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9506" cy="331077"/>
            </a:xfrm>
            <a:custGeom>
              <a:avLst/>
              <a:gdLst/>
              <a:ahLst/>
              <a:cxnLst/>
              <a:rect r="r" b="b" t="t" l="l"/>
              <a:pathLst>
                <a:path h="331077" w="989506">
                  <a:moveTo>
                    <a:pt x="0" y="0"/>
                  </a:moveTo>
                  <a:lnTo>
                    <a:pt x="989506" y="0"/>
                  </a:lnTo>
                  <a:lnTo>
                    <a:pt x="989506" y="331077"/>
                  </a:lnTo>
                  <a:lnTo>
                    <a:pt x="0" y="331077"/>
                  </a:lnTo>
                  <a:close/>
                </a:path>
              </a:pathLst>
            </a:custGeom>
            <a:solidFill>
              <a:srgbClr val="787F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9506" cy="3787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Tracking e avaliação do Candidato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07006" y="1618035"/>
            <a:ext cx="4033605" cy="1362057"/>
            <a:chOff x="0" y="0"/>
            <a:chExt cx="984489" cy="332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4489" cy="332439"/>
            </a:xfrm>
            <a:custGeom>
              <a:avLst/>
              <a:gdLst/>
              <a:ahLst/>
              <a:cxnLst/>
              <a:rect r="r" b="b" t="t" l="l"/>
              <a:pathLst>
                <a:path h="332439" w="984489">
                  <a:moveTo>
                    <a:pt x="0" y="0"/>
                  </a:moveTo>
                  <a:lnTo>
                    <a:pt x="984489" y="0"/>
                  </a:lnTo>
                  <a:lnTo>
                    <a:pt x="984489" y="332439"/>
                  </a:lnTo>
                  <a:lnTo>
                    <a:pt x="0" y="332439"/>
                  </a:lnTo>
                  <a:close/>
                </a:path>
              </a:pathLst>
            </a:custGeom>
            <a:solidFill>
              <a:srgbClr val="1E438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84489" cy="38006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Atração de Talentos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25800" y="1623617"/>
            <a:ext cx="4585441" cy="1356474"/>
            <a:chOff x="0" y="0"/>
            <a:chExt cx="1119176" cy="3310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9176" cy="331077"/>
            </a:xfrm>
            <a:custGeom>
              <a:avLst/>
              <a:gdLst/>
              <a:ahLst/>
              <a:cxnLst/>
              <a:rect r="r" b="b" t="t" l="l"/>
              <a:pathLst>
                <a:path h="331077" w="1119176">
                  <a:moveTo>
                    <a:pt x="0" y="0"/>
                  </a:moveTo>
                  <a:lnTo>
                    <a:pt x="1119176" y="0"/>
                  </a:lnTo>
                  <a:lnTo>
                    <a:pt x="1119176" y="331077"/>
                  </a:lnTo>
                  <a:lnTo>
                    <a:pt x="0" y="331077"/>
                  </a:lnTo>
                  <a:close/>
                </a:path>
              </a:pathLst>
            </a:custGeom>
            <a:solidFill>
              <a:srgbClr val="1E438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19176" cy="3787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Gestão de habilidades/ desempenhos individuais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19001" y="1618035"/>
            <a:ext cx="4017077" cy="1362057"/>
            <a:chOff x="0" y="0"/>
            <a:chExt cx="980455" cy="3324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0455" cy="332439"/>
            </a:xfrm>
            <a:custGeom>
              <a:avLst/>
              <a:gdLst/>
              <a:ahLst/>
              <a:cxnLst/>
              <a:rect r="r" b="b" t="t" l="l"/>
              <a:pathLst>
                <a:path h="332439" w="980455">
                  <a:moveTo>
                    <a:pt x="0" y="0"/>
                  </a:moveTo>
                  <a:lnTo>
                    <a:pt x="980455" y="0"/>
                  </a:lnTo>
                  <a:lnTo>
                    <a:pt x="980455" y="332439"/>
                  </a:lnTo>
                  <a:lnTo>
                    <a:pt x="0" y="332439"/>
                  </a:lnTo>
                  <a:close/>
                </a:path>
              </a:pathLst>
            </a:custGeom>
            <a:solidFill>
              <a:srgbClr val="787FF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80455" cy="38006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1F1F1"/>
                  </a:solidFill>
                  <a:latin typeface="Open Sauce Light"/>
                </a:rPr>
                <a:t>Detecção de atrito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90164" y="3898230"/>
            <a:ext cx="3050619" cy="176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O ML recomenda o trabalho adequado aos aplicadores da vaga.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5755" y="3538244"/>
            <a:ext cx="3523570" cy="266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O ML identifica o risco de atrito entre funcionários para entender sua probabilidade de deixar ou não a empresa.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887660">
            <a:off x="8238307" y="6692598"/>
            <a:ext cx="14711144" cy="5322759"/>
          </a:xfrm>
          <a:custGeom>
            <a:avLst/>
            <a:gdLst/>
            <a:ahLst/>
            <a:cxnLst/>
            <a:rect r="r" b="b" t="t" l="l"/>
            <a:pathLst>
              <a:path h="5322759" w="14711144">
                <a:moveTo>
                  <a:pt x="0" y="0"/>
                </a:moveTo>
                <a:lnTo>
                  <a:pt x="14711144" y="0"/>
                </a:lnTo>
                <a:lnTo>
                  <a:pt x="14711144" y="5322759"/>
                </a:lnTo>
                <a:lnTo>
                  <a:pt x="0" y="532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35475" y="3314451"/>
            <a:ext cx="3366090" cy="266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O ML cria recomendações de treinamento com base nas necessidades da empresa, tendências de mercado, etc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3064048" y="2980092"/>
            <a:ext cx="5599" cy="154031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7115473" y="2980092"/>
            <a:ext cx="8335" cy="98481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1127539" y="2980092"/>
            <a:ext cx="0" cy="62482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5418520" y="2980092"/>
            <a:ext cx="0" cy="40103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385657" y="4453736"/>
            <a:ext cx="3356782" cy="221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O ML gerencia e acompanha o progresso do fluxo de candidatos a uma vaga.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42567" y="7647980"/>
            <a:ext cx="13048571" cy="2025618"/>
            <a:chOff x="0" y="0"/>
            <a:chExt cx="17398095" cy="270082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17398095" cy="1714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spc="-169">
                  <a:solidFill>
                    <a:srgbClr val="FFFFFF"/>
                  </a:solidFill>
                  <a:latin typeface="Open Sauce Light"/>
                </a:rPr>
                <a:t>ML no RH - Formas de uso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100114"/>
              <a:ext cx="173980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31567">
            <a:off x="-3904247" y="7553091"/>
            <a:ext cx="19999437" cy="14581408"/>
          </a:xfrm>
          <a:custGeom>
            <a:avLst/>
            <a:gdLst/>
            <a:ahLst/>
            <a:cxnLst/>
            <a:rect r="r" b="b" t="t" l="l"/>
            <a:pathLst>
              <a:path h="14581408" w="19999437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9481">
            <a:off x="8405233" y="-9514817"/>
            <a:ext cx="19999437" cy="14581408"/>
          </a:xfrm>
          <a:custGeom>
            <a:avLst/>
            <a:gdLst/>
            <a:ahLst/>
            <a:cxnLst/>
            <a:rect r="r" b="b" t="t" l="l"/>
            <a:pathLst>
              <a:path h="14581408" w="19999437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41985" y="1731407"/>
            <a:ext cx="7284828" cy="7284799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H="true" flipV="true">
            <a:off x="9733888" y="4258788"/>
            <a:ext cx="10218510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904569" y="7232184"/>
            <a:ext cx="750729" cy="1058720"/>
          </a:xfrm>
          <a:custGeom>
            <a:avLst/>
            <a:gdLst/>
            <a:ahLst/>
            <a:cxnLst/>
            <a:rect r="r" b="b" t="t" l="l"/>
            <a:pathLst>
              <a:path h="1058720" w="750729">
                <a:moveTo>
                  <a:pt x="0" y="0"/>
                </a:moveTo>
                <a:lnTo>
                  <a:pt x="750729" y="0"/>
                </a:lnTo>
                <a:lnTo>
                  <a:pt x="750729" y="1058721"/>
                </a:lnTo>
                <a:lnTo>
                  <a:pt x="0" y="1058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40914" y="7286571"/>
            <a:ext cx="1189083" cy="949104"/>
          </a:xfrm>
          <a:custGeom>
            <a:avLst/>
            <a:gdLst/>
            <a:ahLst/>
            <a:cxnLst/>
            <a:rect r="r" b="b" t="t" l="l"/>
            <a:pathLst>
              <a:path h="949104" w="1189083">
                <a:moveTo>
                  <a:pt x="0" y="0"/>
                </a:moveTo>
                <a:lnTo>
                  <a:pt x="1189082" y="0"/>
                </a:lnTo>
                <a:lnTo>
                  <a:pt x="1189082" y="949104"/>
                </a:lnTo>
                <a:lnTo>
                  <a:pt x="0" y="94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26570" y="7345344"/>
            <a:ext cx="591458" cy="948401"/>
          </a:xfrm>
          <a:custGeom>
            <a:avLst/>
            <a:gdLst/>
            <a:ahLst/>
            <a:cxnLst/>
            <a:rect r="r" b="b" t="t" l="l"/>
            <a:pathLst>
              <a:path h="948401" w="591458">
                <a:moveTo>
                  <a:pt x="0" y="0"/>
                </a:moveTo>
                <a:lnTo>
                  <a:pt x="591457" y="0"/>
                </a:lnTo>
                <a:lnTo>
                  <a:pt x="591457" y="948402"/>
                </a:lnTo>
                <a:lnTo>
                  <a:pt x="0" y="948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33888" y="2577002"/>
            <a:ext cx="6185598" cy="154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>
                <a:solidFill>
                  <a:srgbClr val="F5F5F5"/>
                </a:solidFill>
                <a:latin typeface="Open Sauce Medium"/>
              </a:rPr>
              <a:t>Na aquisição de talentos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4469" y="4554063"/>
            <a:ext cx="6340933" cy="254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80"/>
              </a:lnSpc>
            </a:pPr>
            <a:r>
              <a:rPr lang="en-US" sz="2299">
                <a:solidFill>
                  <a:srgbClr val="F5F5F5"/>
                </a:solidFill>
                <a:latin typeface="Open Sauce Light"/>
              </a:rPr>
              <a:t>Uma IA pode escanear, ler e avaliar CVs por meio de palavras-chave como qualificação, experiência ou localização, além de acompanhá-los durante todo o processo, diminuindo a carga de trabalho dos recrutadores.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6782" y="8349881"/>
            <a:ext cx="1632651" cy="90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9"/>
              </a:lnSpc>
            </a:pPr>
            <a:r>
              <a:rPr lang="en-US" sz="2472">
                <a:solidFill>
                  <a:srgbClr val="FFFFFF"/>
                </a:solidFill>
                <a:latin typeface="TT Commons Pro"/>
              </a:rPr>
              <a:t>Rapidez do processo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3409" y="8349881"/>
            <a:ext cx="2164091" cy="90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472">
                <a:solidFill>
                  <a:srgbClr val="FFFFFF"/>
                </a:solidFill>
                <a:latin typeface="TT Commons Pro"/>
              </a:rPr>
              <a:t>Minimização </a:t>
            </a:r>
          </a:p>
          <a:p>
            <a:pPr algn="ctr" marL="0" indent="0" lvl="0">
              <a:lnSpc>
                <a:spcPts val="3709"/>
              </a:lnSpc>
            </a:pPr>
            <a:r>
              <a:rPr lang="en-US" sz="2472">
                <a:solidFill>
                  <a:srgbClr val="FFFFFF"/>
                </a:solidFill>
                <a:latin typeface="TT Commons Pro"/>
              </a:rPr>
              <a:t>de erros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9195" y="8349881"/>
            <a:ext cx="2086207" cy="90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9"/>
              </a:lnSpc>
            </a:pPr>
            <a:r>
              <a:rPr lang="en-US" sz="2472">
                <a:solidFill>
                  <a:srgbClr val="FFFFFF"/>
                </a:solidFill>
                <a:latin typeface="TT Commons Pro"/>
              </a:rPr>
              <a:t>Conforto dos candidatos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-60628" b="-606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31567">
            <a:off x="-3904247" y="7553091"/>
            <a:ext cx="19999437" cy="14581408"/>
          </a:xfrm>
          <a:custGeom>
            <a:avLst/>
            <a:gdLst/>
            <a:ahLst/>
            <a:cxnLst/>
            <a:rect r="r" b="b" t="t" l="l"/>
            <a:pathLst>
              <a:path h="14581408" w="19999437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9481">
            <a:off x="8405233" y="-9514817"/>
            <a:ext cx="19999437" cy="14581408"/>
          </a:xfrm>
          <a:custGeom>
            <a:avLst/>
            <a:gdLst/>
            <a:ahLst/>
            <a:cxnLst/>
            <a:rect r="r" b="b" t="t" l="l"/>
            <a:pathLst>
              <a:path h="14581408" w="19999437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0770" y="1501101"/>
            <a:ext cx="7284828" cy="7442278"/>
            <a:chOff x="0" y="0"/>
            <a:chExt cx="6350025" cy="64872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6487271"/>
            </a:xfrm>
            <a:custGeom>
              <a:avLst/>
              <a:gdLst/>
              <a:ahLst/>
              <a:cxnLst/>
              <a:rect r="r" b="b" t="t" l="l"/>
              <a:pathLst>
                <a:path h="6487271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487271"/>
                  </a:lnTo>
                  <a:lnTo>
                    <a:pt x="0" y="6487271"/>
                  </a:lnTo>
                  <a:close/>
                </a:path>
              </a:pathLst>
            </a:custGeom>
            <a:blipFill>
              <a:blip r:embed="rId5"/>
              <a:stretch>
                <a:fillRect l="-1080" t="0" r="-108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45880" y="2367330"/>
            <a:ext cx="6948703" cy="6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901" indent="-272951" lvl="1">
              <a:lnSpc>
                <a:spcPts val="3716"/>
              </a:lnSpc>
              <a:buFont typeface="Arial"/>
              <a:buChar char="•"/>
            </a:pPr>
            <a:r>
              <a:rPr lang="en-US" sz="2528">
                <a:solidFill>
                  <a:srgbClr val="F5F5F5"/>
                </a:solidFill>
                <a:latin typeface="Open Sauce Light"/>
              </a:rPr>
              <a:t> Avaliar os traços psicoemocionais de um candidato;</a:t>
            </a:r>
          </a:p>
          <a:p>
            <a:pPr>
              <a:lnSpc>
                <a:spcPts val="3716"/>
              </a:lnSpc>
            </a:pPr>
          </a:p>
          <a:p>
            <a:pPr marL="545901" indent="-272951" lvl="1">
              <a:lnSpc>
                <a:spcPts val="3716"/>
              </a:lnSpc>
              <a:buFont typeface="Arial"/>
              <a:buChar char="•"/>
            </a:pPr>
            <a:r>
              <a:rPr lang="en-US" sz="2528">
                <a:solidFill>
                  <a:srgbClr val="F5F5F5"/>
                </a:solidFill>
                <a:latin typeface="Open Sauce Light"/>
              </a:rPr>
              <a:t> Aprender com cada interação e melhorar suas respostas ao longo do tempo;</a:t>
            </a:r>
          </a:p>
          <a:p>
            <a:pPr>
              <a:lnSpc>
                <a:spcPts val="3716"/>
              </a:lnSpc>
            </a:pPr>
          </a:p>
          <a:p>
            <a:pPr marL="545901" indent="-272951" lvl="1">
              <a:lnSpc>
                <a:spcPts val="3716"/>
              </a:lnSpc>
              <a:buFont typeface="Arial"/>
              <a:buChar char="•"/>
            </a:pPr>
            <a:r>
              <a:rPr lang="en-US" sz="2528">
                <a:solidFill>
                  <a:srgbClr val="F5F5F5"/>
                </a:solidFill>
                <a:latin typeface="Open Sauce"/>
              </a:rPr>
              <a:t>Fazer os candidatos se sentirem mais confortáveis em uma entrevista com um chatbot no conforto de suas casas;</a:t>
            </a:r>
          </a:p>
          <a:p>
            <a:pPr>
              <a:lnSpc>
                <a:spcPts val="3716"/>
              </a:lnSpc>
            </a:pPr>
          </a:p>
          <a:p>
            <a:pPr marL="545901" indent="-272951" lvl="1">
              <a:lnSpc>
                <a:spcPts val="3716"/>
              </a:lnSpc>
              <a:buFont typeface="Arial"/>
              <a:buChar char="•"/>
            </a:pPr>
            <a:r>
              <a:rPr lang="en-US" sz="2528">
                <a:solidFill>
                  <a:srgbClr val="F5F5F5"/>
                </a:solidFill>
                <a:latin typeface="Open Sauce"/>
              </a:rPr>
              <a:t>Reduzir o viés humano no processo de entrevista, garantindo uma avaliação mais justa e imparcial.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2625" y="573296"/>
            <a:ext cx="5445694" cy="154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F5F5F5"/>
                </a:solidFill>
                <a:latin typeface="Open Sauce Medium"/>
              </a:rPr>
              <a:t>Uma IA de chatbot pode: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AB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879975">
            <a:off x="4050977" y="-5451826"/>
            <a:ext cx="16666246" cy="13545113"/>
          </a:xfrm>
          <a:custGeom>
            <a:avLst/>
            <a:gdLst/>
            <a:ahLst/>
            <a:cxnLst/>
            <a:rect r="r" b="b" t="t" l="l"/>
            <a:pathLst>
              <a:path h="13545113" w="16666246">
                <a:moveTo>
                  <a:pt x="0" y="13545113"/>
                </a:moveTo>
                <a:lnTo>
                  <a:pt x="16666246" y="13545113"/>
                </a:lnTo>
                <a:lnTo>
                  <a:pt x="16666246" y="0"/>
                </a:lnTo>
                <a:lnTo>
                  <a:pt x="0" y="0"/>
                </a:lnTo>
                <a:lnTo>
                  <a:pt x="0" y="135451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65598" y="675147"/>
            <a:ext cx="6466431" cy="8936706"/>
            <a:chOff x="0" y="0"/>
            <a:chExt cx="8621907" cy="1191560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3820" t="0" r="13820" b="0"/>
            <a:stretch>
              <a:fillRect/>
            </a:stretch>
          </p:blipFill>
          <p:spPr>
            <a:xfrm flipH="false" flipV="false">
              <a:off x="0" y="0"/>
              <a:ext cx="8621907" cy="1191560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1867732"/>
            <a:ext cx="9618481" cy="6076411"/>
            <a:chOff x="0" y="0"/>
            <a:chExt cx="12824642" cy="81018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2824642" cy="6857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spc="-169">
                  <a:solidFill>
                    <a:srgbClr val="000000"/>
                  </a:solidFill>
                  <a:latin typeface="Open Sauce"/>
                </a:rPr>
                <a:t>Como as Big Techs estão usando IA em 4 regiões do mundo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47942"/>
              <a:ext cx="12824642" cy="653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T Commons Pro"/>
                </a:rPr>
                <a:t>América do Norte, Europa, Ásia-Pacífico e América Latina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DAGDnn9oR78</dc:identifier>
  <dcterms:modified xsi:type="dcterms:W3CDTF">2011-08-01T06:04:30Z</dcterms:modified>
  <cp:revision>1</cp:revision>
  <dc:title>HR Trans AI - Resumo</dc:title>
</cp:coreProperties>
</file>